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2"/>
  </p:notesMasterIdLst>
  <p:sldIdLst>
    <p:sldId id="275" r:id="rId3"/>
    <p:sldId id="282" r:id="rId4"/>
    <p:sldId id="262" r:id="rId5"/>
    <p:sldId id="265" r:id="rId6"/>
    <p:sldId id="274" r:id="rId7"/>
    <p:sldId id="279" r:id="rId8"/>
    <p:sldId id="280" r:id="rId9"/>
    <p:sldId id="281" r:id="rId10"/>
    <p:sldId id="276" r:id="rId11"/>
    <p:sldId id="283" r:id="rId12"/>
    <p:sldId id="284" r:id="rId13"/>
    <p:sldId id="293" r:id="rId14"/>
    <p:sldId id="256" r:id="rId15"/>
    <p:sldId id="257" r:id="rId16"/>
    <p:sldId id="259" r:id="rId17"/>
    <p:sldId id="292" r:id="rId18"/>
    <p:sldId id="270" r:id="rId19"/>
    <p:sldId id="268" r:id="rId20"/>
    <p:sldId id="278" r:id="rId21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968D7-E57D-4CEB-875E-33697206D44B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8603B-08FC-4A38-9002-52FB7203046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20431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21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ÓRGANO ELECTORAL</a:t>
            </a:r>
            <a:r>
              <a:rPr lang="es-ES" baseline="0" dirty="0"/>
              <a:t> PLURINACIONAL </a:t>
            </a:r>
          </a:p>
          <a:p>
            <a:r>
              <a:rPr lang="es-ES" baseline="0" dirty="0"/>
              <a:t>Cedulas de identidad duplicadas. </a:t>
            </a:r>
          </a:p>
          <a:p>
            <a:pPr marL="228600" indent="-228600">
              <a:buAutoNum type="arabicPeriod"/>
            </a:pPr>
            <a:r>
              <a:rPr lang="es-ES" baseline="0" dirty="0"/>
              <a:t>Existen casos en las que dos personas comparten el mismo numero de identidad.</a:t>
            </a:r>
          </a:p>
          <a:p>
            <a:pPr marL="228600" indent="-228600">
              <a:buAutoNum type="arabicPeriod"/>
            </a:pPr>
            <a:r>
              <a:rPr lang="es-ES" baseline="0" dirty="0" err="1"/>
              <a:t>SEGIP</a:t>
            </a:r>
            <a:r>
              <a:rPr lang="es-ES" baseline="0" dirty="0"/>
              <a:t> hace un saneamiento masivo con la siguiente idea:</a:t>
            </a:r>
          </a:p>
          <a:p>
            <a:pPr marL="0" indent="0">
              <a:buNone/>
            </a:pPr>
            <a:r>
              <a:rPr lang="es-ES" baseline="0" dirty="0"/>
              <a:t>	numero raíz +  –  + caracteres alfanuméricos (Numero de complemento)</a:t>
            </a:r>
          </a:p>
          <a:p>
            <a:endParaRPr lang="es-ES" dirty="0"/>
          </a:p>
          <a:p>
            <a:r>
              <a:rPr lang="es-ES" dirty="0" err="1"/>
              <a:t>OER</a:t>
            </a:r>
            <a:r>
              <a:rPr lang="es-ES" dirty="0"/>
              <a:t> </a:t>
            </a:r>
            <a:r>
              <a:rPr lang="es-ES" dirty="0" err="1"/>
              <a:t>COMMONS</a:t>
            </a:r>
            <a:endParaRPr lang="es-ES" dirty="0"/>
          </a:p>
          <a:p>
            <a:r>
              <a:rPr lang="es-ES" dirty="0"/>
              <a:t>https://www.oercommons.org/</a:t>
            </a:r>
          </a:p>
          <a:p>
            <a:r>
              <a:rPr lang="es-ES" dirty="0" err="1"/>
              <a:t>OER</a:t>
            </a:r>
            <a:r>
              <a:rPr lang="es-ES" dirty="0"/>
              <a:t> </a:t>
            </a:r>
            <a:r>
              <a:rPr lang="es-ES" dirty="0" err="1"/>
              <a:t>Commons</a:t>
            </a:r>
            <a:r>
              <a:rPr lang="es-ES" dirty="0"/>
              <a:t> es una biblioteca digital pública de recursos educativos abiertos. Explore, cree y colabore con educadores de todo el mundo para mejorar el plan de estudios.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52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26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64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34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 primero que deberás hacer cuando instales </a:t>
            </a:r>
            <a:r>
              <a:rPr lang="es-ES" dirty="0" err="1"/>
              <a:t>Git</a:t>
            </a:r>
            <a:r>
              <a:rPr lang="es-ES" dirty="0"/>
              <a:t> es establecer tu nombre de usuario y dirección de correo electrónico. Esto es importante porque los "</a:t>
            </a:r>
            <a:r>
              <a:rPr lang="es-ES" dirty="0" err="1"/>
              <a:t>commits</a:t>
            </a:r>
            <a:r>
              <a:rPr lang="es-ES" dirty="0"/>
              <a:t>" de </a:t>
            </a:r>
            <a:r>
              <a:rPr lang="es-ES" dirty="0" err="1"/>
              <a:t>Git</a:t>
            </a:r>
            <a:r>
              <a:rPr lang="es-ES" dirty="0"/>
              <a:t> usan esta información, y es introducida de manera inmutable en los </a:t>
            </a:r>
            <a:r>
              <a:rPr lang="es-ES" dirty="0" err="1"/>
              <a:t>commits</a:t>
            </a:r>
            <a:r>
              <a:rPr lang="es-ES" dirty="0"/>
              <a:t> que envías.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 que tu identidad está configurada, puedes elegir el editor de texto por defecto que se utilizará cuando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necesite que introduzcas un mensaje. Si no indicas nada,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usará el editor por defecto de tu sistema, que generalmente es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9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27192-E3F3-4261-99A0-A2FD1AA920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0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5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0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52E5-F117-47FC-8649-BD3233CD8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125F4-AD13-4369-A7BC-D03B66285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F6072-DFA0-4E93-A028-F0490C69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8AF9A-7423-406F-8A42-FE2D7F1B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8937B-4B0E-4B14-9F22-5E627685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319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1512-6867-4DE2-8EF9-D18CD61E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8E27-2576-4ADD-8F8B-B6A00A40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A80F-8C7C-4ADD-89B2-0F89BD51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C574-5463-42B9-A08D-25DBB9E9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5A138-426E-4D47-8B1C-02DBC4FF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1121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43E3-FB46-4F8A-8B49-64E00778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E00D5-297D-448D-80FF-09374DEE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359A-2DCD-4D43-9D36-FD8B2B53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F506-0B64-44B8-B3AE-0659BC43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096A8-8A84-4D0A-8EE5-C5F90F87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57793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34E4-57B0-4930-AF1C-775723F6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9DC6-BCE3-4B7D-9C73-7CF5B309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721B7-9282-439D-B109-D3B93C282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3E49E-DF34-41C1-B4D1-3F901024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E3C34-5EA8-47A0-B569-29726CF8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27766-7C7D-4689-B695-7A1EC5B3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428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6D28-B76C-4123-AD47-2F785757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008A6-8BB6-4E04-9B60-0479BA8B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8058A-06A1-46A9-8D2B-1A83339CF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DDBF7-E6D7-4180-A141-DB7DFA97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16FED-0504-46F7-BB91-E4EEEE89E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AB2B6-5C18-43E0-A989-ABCC7723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3FDB1-5D7D-4BF2-AB26-AE1A3508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72421-3351-4BFC-93BB-C3947E1E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5354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C9322-C03A-437D-806C-C9817329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86BE0-AF6C-4387-AE57-43D938BD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F8C3A-DDD5-441A-9709-96F23940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CD7CC-2B7B-45EE-87C2-7C3A92764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85468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2F2C0-2939-4255-B80C-F4EFB931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A8688-FB80-4A53-B978-80A90F18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EB444-F5D3-4AA4-854D-D3DEB18E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4918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D7F8-A2C7-4B90-8F5C-E28187D36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3F73-426E-4074-8D4F-197D9282F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AAB18-5E15-4EF2-A6B0-758F9F47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689C7-0CFA-4BA2-AE94-7CF098ABF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AE91-3274-43FA-9CB2-E225143D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F792C-9372-4635-A6EF-AD905FE1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3737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92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8A02-FE49-47B8-9B72-0EEF2D0C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2009F4-220B-4A57-BD90-AA52E0397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1F3E0-67CB-4C1D-A2F7-110C9568F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56266-FA1A-4417-955C-E31C19BE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D1684-51B9-497D-95E3-9DF32EC2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C66A2-A386-4C60-88E2-0F3791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6880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1296-6DF1-4B60-868D-9B2F4D3E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AD7ED-F0F4-4E57-AE25-06102511B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999B9-87C7-4203-9FD6-3FB151A7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50E2C-3F9A-41D7-835B-74A30F1A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B47D-1243-47AE-9C48-CF212133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38201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786B9-E07D-4AC2-B0DD-25092A673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06C45-52DE-4C0C-969C-4186E9686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C2CC4-DE8B-4B3B-BEE8-A5532870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35100-5047-47BE-823F-A2989579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4B2E-E662-474D-9E30-25955CFA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6951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7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1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2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1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1E7EF-F965-4DE1-AC4E-187C559503F6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BC8B2-5ACF-406B-8D91-EAFEE057DF1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3D94C-1BEB-47D3-B768-D4F99243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B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322EA-D512-446D-8911-6DD07BE8A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B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E53B3-1CCC-4AAD-B0E9-237A7AE7A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EC4D1-607C-4284-BA06-E6AFF923C651}" type="datetimeFigureOut">
              <a:rPr lang="es-BO" smtClean="0"/>
              <a:t>02/08/2022</a:t>
            </a:fld>
            <a:endParaRPr lang="es-B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FDB7C-3D63-47BE-B6FA-DC7AE29AA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7B871-5E23-4778-9634-D2DE7543B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45D8A-E63A-44F8-88ED-5C9F7496812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862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3.png"/><Relationship Id="rId7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9.png"/><Relationship Id="rId7" Type="http://schemas.openxmlformats.org/officeDocument/2006/relationships/image" Target="../media/image7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2.png"/><Relationship Id="rId7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2.png"/><Relationship Id="rId5" Type="http://schemas.openxmlformats.org/officeDocument/2006/relationships/image" Target="../media/image57.png"/><Relationship Id="rId10" Type="http://schemas.openxmlformats.org/officeDocument/2006/relationships/image" Target="../media/image61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5.png"/><Relationship Id="rId12" Type="http://schemas.openxmlformats.org/officeDocument/2006/relationships/image" Target="../media/image6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63.png"/><Relationship Id="rId10" Type="http://schemas.openxmlformats.org/officeDocument/2006/relationships/image" Target="../media/image67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3151262" y="2574036"/>
            <a:ext cx="588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¿COMO FUNCIONA?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121862" y="3380875"/>
            <a:ext cx="19482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ARQUITECTURA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841507" y="3654854"/>
            <a:ext cx="21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https://trello.com/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47AE2-ED39-4881-A31A-0782A03A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797661"/>
            <a:ext cx="6051550" cy="366003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F3DF68D2-BFD1-417B-A2FE-3F601C88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710" y="1602865"/>
            <a:ext cx="4548027" cy="139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42B59-91CA-4867-8A04-E5F74924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130" y="787396"/>
            <a:ext cx="6059170" cy="36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32123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841506" y="3654854"/>
            <a:ext cx="306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https://balsamiq.com/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>
            <a:extLst>
              <a:ext uri="{FF2B5EF4-FFF2-40B4-BE49-F238E27FC236}">
                <a16:creationId xmlns:a16="http://schemas.microsoft.com/office/drawing/2014/main" id="{FE6E869A-FD77-4E1F-B0C0-858B7F6388A7}"/>
              </a:ext>
            </a:extLst>
          </p:cNvPr>
          <p:cNvSpPr txBox="1"/>
          <p:nvPr/>
        </p:nvSpPr>
        <p:spPr>
          <a:xfrm>
            <a:off x="1907033" y="4602063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Descargar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1BDBF1C-9498-4682-AF89-F8F4B6F93DBB}"/>
              </a:ext>
            </a:extLst>
          </p:cNvPr>
          <p:cNvSpPr txBox="1"/>
          <p:nvPr/>
        </p:nvSpPr>
        <p:spPr>
          <a:xfrm>
            <a:off x="1945132" y="5519038"/>
            <a:ext cx="324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Documentación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4" descr="Orange cloud download icon - Free orange cloud icons">
            <a:extLst>
              <a:ext uri="{FF2B5EF4-FFF2-40B4-BE49-F238E27FC236}">
                <a16:creationId xmlns:a16="http://schemas.microsoft.com/office/drawing/2014/main" id="{BA1BD39C-5212-47C8-9E82-8D2A655A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" y="4441189"/>
            <a:ext cx="713105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con-documents-orange - San Diego IHSS Public Authority">
            <a:extLst>
              <a:ext uri="{FF2B5EF4-FFF2-40B4-BE49-F238E27FC236}">
                <a16:creationId xmlns:a16="http://schemas.microsoft.com/office/drawing/2014/main" id="{7AE0BB24-2FAE-48A2-B2F6-0C44C9EF3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6" y="5361940"/>
            <a:ext cx="549736" cy="6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E7268F-BD4C-B698-6418-A774988E2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886" y="747731"/>
            <a:ext cx="6123055" cy="3775607"/>
          </a:xfrm>
          <a:prstGeom prst="rect">
            <a:avLst/>
          </a:prstGeom>
        </p:spPr>
      </p:pic>
      <p:pic>
        <p:nvPicPr>
          <p:cNvPr id="1036" name="Picture 12" descr="Wireframes for Desktop">
            <a:extLst>
              <a:ext uri="{FF2B5EF4-FFF2-40B4-BE49-F238E27FC236}">
                <a16:creationId xmlns:a16="http://schemas.microsoft.com/office/drawing/2014/main" id="{62EECE11-CEF9-CB17-0BD8-EE76089E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40" y="444271"/>
            <a:ext cx="3068719" cy="30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55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841506" y="3654854"/>
            <a:ext cx="306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https://www.postman.com/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13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16703-D9F3-4EC6-BAFC-4634A8EC1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766" y="802066"/>
            <a:ext cx="6087822" cy="3684209"/>
          </a:xfrm>
          <a:prstGeom prst="rect">
            <a:avLst/>
          </a:prstGeom>
        </p:spPr>
      </p:pic>
      <p:pic>
        <p:nvPicPr>
          <p:cNvPr id="15362" name="Picture 2" descr="Postman Logo - LogoDix">
            <a:extLst>
              <a:ext uri="{FF2B5EF4-FFF2-40B4-BE49-F238E27FC236}">
                <a16:creationId xmlns:a16="http://schemas.microsoft.com/office/drawing/2014/main" id="{1154DB6B-5B66-4F3F-8C8E-F7FDA0E4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78" y="802066"/>
            <a:ext cx="4025900" cy="251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>
            <a:extLst>
              <a:ext uri="{FF2B5EF4-FFF2-40B4-BE49-F238E27FC236}">
                <a16:creationId xmlns:a16="http://schemas.microsoft.com/office/drawing/2014/main" id="{FE6E869A-FD77-4E1F-B0C0-858B7F6388A7}"/>
              </a:ext>
            </a:extLst>
          </p:cNvPr>
          <p:cNvSpPr txBox="1"/>
          <p:nvPr/>
        </p:nvSpPr>
        <p:spPr>
          <a:xfrm>
            <a:off x="1907033" y="4602063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Descargar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E1BDBF1C-9498-4682-AF89-F8F4B6F93DBB}"/>
              </a:ext>
            </a:extLst>
          </p:cNvPr>
          <p:cNvSpPr txBox="1"/>
          <p:nvPr/>
        </p:nvSpPr>
        <p:spPr>
          <a:xfrm>
            <a:off x="1945132" y="5519038"/>
            <a:ext cx="324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Documentación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" name="Picture 4" descr="Orange cloud download icon - Free orange cloud icons">
            <a:extLst>
              <a:ext uri="{FF2B5EF4-FFF2-40B4-BE49-F238E27FC236}">
                <a16:creationId xmlns:a16="http://schemas.microsoft.com/office/drawing/2014/main" id="{BA1BD39C-5212-47C8-9E82-8D2A655A7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" y="4441189"/>
            <a:ext cx="713105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con-documents-orange - San Diego IHSS Public Authority">
            <a:extLst>
              <a:ext uri="{FF2B5EF4-FFF2-40B4-BE49-F238E27FC236}">
                <a16:creationId xmlns:a16="http://schemas.microsoft.com/office/drawing/2014/main" id="{7AE0BB24-2FAE-48A2-B2F6-0C44C9EF3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6" y="5361940"/>
            <a:ext cx="549736" cy="6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05D30-D653-4B38-A894-F737FF073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284" y="787400"/>
            <a:ext cx="6072553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2974 -1.48148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1" y="800100"/>
            <a:ext cx="6172200" cy="3700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/>
          <p:cNvSpPr txBox="1"/>
          <p:nvPr/>
        </p:nvSpPr>
        <p:spPr>
          <a:xfrm>
            <a:off x="1841507" y="3654854"/>
            <a:ext cx="210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https://atom.io/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07033" y="4602063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Descargar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45132" y="5519038"/>
            <a:ext cx="324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Documentación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15" y="806832"/>
            <a:ext cx="6261790" cy="3745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ange cloud download icon - Free orange cloud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" y="4441189"/>
            <a:ext cx="713105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con-documents-orange - San Diego IHSS Public Authorit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6" y="5361940"/>
            <a:ext cx="549736" cy="6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 Atom Software - Vector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903173"/>
            <a:ext cx="4316760" cy="21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50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25313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00813"/>
            <a:ext cx="6084854" cy="3682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uadroTexto 5"/>
          <p:cNvSpPr txBox="1"/>
          <p:nvPr/>
        </p:nvSpPr>
        <p:spPr>
          <a:xfrm>
            <a:off x="1861826" y="3619294"/>
            <a:ext cx="39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https://www.sublimetext.com/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780484"/>
            <a:ext cx="6249239" cy="3728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range cloud download icon - Free orange cloud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" y="4441189"/>
            <a:ext cx="713105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con-documents-orange - San Diego IHSS Public Authorit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6" y="5361940"/>
            <a:ext cx="549736" cy="6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/>
          <p:cNvSpPr txBox="1"/>
          <p:nvPr/>
        </p:nvSpPr>
        <p:spPr>
          <a:xfrm>
            <a:off x="1907033" y="4602063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Descargar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945132" y="5519038"/>
            <a:ext cx="324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Documentación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074" name="Picture 2" descr="Logo Sublime Text editor de Códi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3" y="987799"/>
            <a:ext cx="3878036" cy="1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2931 -0.0039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61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imeros pasos con Visual Studio Code para PowerShell - Sobreb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47" y="463238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52" y="787638"/>
            <a:ext cx="6086050" cy="3670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787400"/>
            <a:ext cx="6108700" cy="367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/>
          <p:cNvSpPr txBox="1"/>
          <p:nvPr/>
        </p:nvSpPr>
        <p:spPr>
          <a:xfrm>
            <a:off x="1861826" y="3619294"/>
            <a:ext cx="39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https://code.visualstudio.com/</a:t>
            </a:r>
          </a:p>
        </p:txBody>
      </p:sp>
      <p:pic>
        <p:nvPicPr>
          <p:cNvPr id="12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15" y="351299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range cloud download icon - Free orange cloud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35" y="4441189"/>
            <a:ext cx="713105" cy="7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con-documents-orange - San Diego IHSS Public Author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6" y="5361940"/>
            <a:ext cx="549736" cy="68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1907033" y="4602063"/>
            <a:ext cx="130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Descargar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945132" y="5519038"/>
            <a:ext cx="324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Documentación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9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0.26328 -0.002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2190358" y="2574036"/>
            <a:ext cx="781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ENTORNO DE DESARROLLO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181333" y="3380875"/>
            <a:ext cx="1829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HOLA MUNDO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99" y="788670"/>
            <a:ext cx="6134443" cy="37182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99" y="788670"/>
            <a:ext cx="6107511" cy="3725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01" y="1511152"/>
            <a:ext cx="2913106" cy="22732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08" y="1458430"/>
            <a:ext cx="2975492" cy="231920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277" y="788670"/>
            <a:ext cx="6087899" cy="3718254"/>
          </a:xfrm>
          <a:prstGeom prst="rect">
            <a:avLst/>
          </a:prstGeom>
        </p:spPr>
      </p:pic>
      <p:pic>
        <p:nvPicPr>
          <p:cNvPr id="10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48" y="-96049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Primeros pasos con Visual Studio Code para PowerShell - Sobrebi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788669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1775763" y="3429360"/>
            <a:ext cx="8410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Visual Studio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Code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es un editor de código  ligero pero potente que está disponible para Windows,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macOS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y Linux. Viene con soporte incorporado para JavaScript,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TypeScript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y Node.js y tiene un rico ecosistema de extensiones para otros lenguajes (como C ++, C #, Java, Python, PHP, 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Go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243246" y="3994643"/>
            <a:ext cx="372224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https://code.visualstudio.com/</a:t>
            </a:r>
          </a:p>
        </p:txBody>
      </p:sp>
      <p:pic>
        <p:nvPicPr>
          <p:cNvPr id="4100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88637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9661 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Que es GIT? (desde 0). Ahora nos toca hablar de una… | by Carlos López | 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20" y="1183318"/>
            <a:ext cx="3866159" cy="16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2557790" y="3719012"/>
            <a:ext cx="74157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Es un software de control de versiones. Registra cambios en un archivo o conjunto de archivos a lo largo del tiempo para que pueda recuperar versiones específicas más adelante.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243246" y="3994643"/>
            <a:ext cx="21308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5B9B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https://git-scm.com/</a:t>
            </a:r>
          </a:p>
        </p:txBody>
      </p:sp>
      <p:pic>
        <p:nvPicPr>
          <p:cNvPr id="13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48" y="-96049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12" y="769501"/>
            <a:ext cx="6089412" cy="371141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12" y="769500"/>
            <a:ext cx="6071124" cy="37114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239" y="1387495"/>
            <a:ext cx="3187193" cy="24754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63" y="1360063"/>
            <a:ext cx="3243481" cy="25191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13" y="769499"/>
            <a:ext cx="6086356" cy="371142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13" y="1576224"/>
            <a:ext cx="3996379" cy="209392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58" y="1570276"/>
            <a:ext cx="3995782" cy="210561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94" y="1570276"/>
            <a:ext cx="4003854" cy="210579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87" y="1560891"/>
            <a:ext cx="4036974" cy="2114997"/>
          </a:xfrm>
          <a:prstGeom prst="rect">
            <a:avLst/>
          </a:prstGeom>
        </p:spPr>
      </p:pic>
      <p:pic>
        <p:nvPicPr>
          <p:cNvPr id="22" name="Picture 4" descr="Download Free png Free PNG website icons - Konfest - DLPNG.co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" y="3886370"/>
            <a:ext cx="667385" cy="5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1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9831 -0.000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4445560" y="2574036"/>
            <a:ext cx="3300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GRACIAS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328363" y="3380875"/>
            <a:ext cx="1535292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PREGUNTAS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C-sharp, coding, csharp, extension, file, language, programming icon -  Download on Iconfinder">
            <a:extLst>
              <a:ext uri="{FF2B5EF4-FFF2-40B4-BE49-F238E27FC236}">
                <a16:creationId xmlns:a16="http://schemas.microsoft.com/office/drawing/2014/main" id="{9908BD17-80D2-4D35-A8B9-314B72A5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" y="1571556"/>
            <a:ext cx="606582" cy="6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Pc Equipo Escritorio Ordenador - Imagen gratis en Pixabay">
            <a:extLst>
              <a:ext uri="{FF2B5EF4-FFF2-40B4-BE49-F238E27FC236}">
                <a16:creationId xmlns:a16="http://schemas.microsoft.com/office/drawing/2014/main" id="{BC742FDD-7B28-4A91-A66F-7F494F5EB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001" y="3823774"/>
            <a:ext cx="4479819" cy="275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2" descr="Servidor - Iconos gratis de tecnología">
            <a:extLst>
              <a:ext uri="{FF2B5EF4-FFF2-40B4-BE49-F238E27FC236}">
                <a16:creationId xmlns:a16="http://schemas.microsoft.com/office/drawing/2014/main" id="{13FAE737-1584-47F8-8CC6-3A7F65D50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520" y="4402890"/>
            <a:ext cx="117888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6" descr="css - Iconos gratis de interfaz">
            <a:extLst>
              <a:ext uri="{FF2B5EF4-FFF2-40B4-BE49-F238E27FC236}">
                <a16:creationId xmlns:a16="http://schemas.microsoft.com/office/drawing/2014/main" id="{CA3B8A94-C430-4E9C-AC27-F803C1A6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462" y="5469883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0" descr="javascript - Iconos gratis de interfaz">
            <a:extLst>
              <a:ext uri="{FF2B5EF4-FFF2-40B4-BE49-F238E27FC236}">
                <a16:creationId xmlns:a16="http://schemas.microsoft.com/office/drawing/2014/main" id="{44ADB93B-EF61-4126-93C3-C84305BA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915" y="5457034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echa a la derecha con bandas 97">
            <a:extLst>
              <a:ext uri="{FF2B5EF4-FFF2-40B4-BE49-F238E27FC236}">
                <a16:creationId xmlns:a16="http://schemas.microsoft.com/office/drawing/2014/main" id="{D619E493-320C-4D17-945A-69E49F836051}"/>
              </a:ext>
            </a:extLst>
          </p:cNvPr>
          <p:cNvSpPr/>
          <p:nvPr/>
        </p:nvSpPr>
        <p:spPr>
          <a:xfrm flipH="1">
            <a:off x="7800975" y="4964521"/>
            <a:ext cx="1405312" cy="442106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A33B80">
              <a:alpha val="38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</a:t>
            </a:r>
          </a:p>
        </p:txBody>
      </p:sp>
      <p:sp>
        <p:nvSpPr>
          <p:cNvPr id="22" name="Flecha a la derecha con bandas 96">
            <a:extLst>
              <a:ext uri="{FF2B5EF4-FFF2-40B4-BE49-F238E27FC236}">
                <a16:creationId xmlns:a16="http://schemas.microsoft.com/office/drawing/2014/main" id="{CF92AE37-B759-4DC8-BD50-E55F21CEE63D}"/>
              </a:ext>
            </a:extLst>
          </p:cNvPr>
          <p:cNvSpPr/>
          <p:nvPr/>
        </p:nvSpPr>
        <p:spPr>
          <a:xfrm>
            <a:off x="7905750" y="4394957"/>
            <a:ext cx="1347034" cy="455753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FCAC4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SOLICITUD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3E28BB-C89A-4435-9CA9-8B329CCE75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8" y="452673"/>
            <a:ext cx="3117197" cy="3069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D8EFC-3685-419D-B875-6ABC49D66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50" y="531311"/>
            <a:ext cx="3049418" cy="30050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52" descr="Servidor - Iconos gratis de tecnología">
            <a:extLst>
              <a:ext uri="{FF2B5EF4-FFF2-40B4-BE49-F238E27FC236}">
                <a16:creationId xmlns:a16="http://schemas.microsoft.com/office/drawing/2014/main" id="{06990CF3-B597-48AA-9D36-BC857CA5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45" y="4439010"/>
            <a:ext cx="117888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2" descr="Creando un juego Android (V). Y me topé con las bases de datos NoSQL |  chipsypc">
            <a:extLst>
              <a:ext uri="{FF2B5EF4-FFF2-40B4-BE49-F238E27FC236}">
                <a16:creationId xmlns:a16="http://schemas.microsoft.com/office/drawing/2014/main" id="{50EBD24F-807B-40DA-B894-8EB62D21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9" y="5549218"/>
            <a:ext cx="556231" cy="68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-sharp, coding, csharp, extension, file, language, programming icon -  Download on Iconfinder">
            <a:extLst>
              <a:ext uri="{FF2B5EF4-FFF2-40B4-BE49-F238E27FC236}">
                <a16:creationId xmlns:a16="http://schemas.microsoft.com/office/drawing/2014/main" id="{BAF1EB48-4F2B-4166-9919-52529CCF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93" y="1582442"/>
            <a:ext cx="606582" cy="6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2ACB2-5D51-4388-BE5F-123A4FFECEC4}"/>
              </a:ext>
            </a:extLst>
          </p:cNvPr>
          <p:cNvSpPr txBox="1"/>
          <p:nvPr/>
        </p:nvSpPr>
        <p:spPr>
          <a:xfrm>
            <a:off x="7604482" y="123083"/>
            <a:ext cx="23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Front end developer</a:t>
            </a:r>
            <a:endParaRPr kumimoji="0" lang="es-BO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502020204030203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20F24-4740-4507-9651-E094B5EB4FEF}"/>
              </a:ext>
            </a:extLst>
          </p:cNvPr>
          <p:cNvSpPr txBox="1"/>
          <p:nvPr/>
        </p:nvSpPr>
        <p:spPr>
          <a:xfrm>
            <a:off x="1673381" y="107132"/>
            <a:ext cx="23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Back end developer</a:t>
            </a:r>
            <a:endParaRPr kumimoji="0" lang="es-BO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502020204030203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496C90-6F21-4B45-938A-DA48D2C08241}"/>
              </a:ext>
            </a:extLst>
          </p:cNvPr>
          <p:cNvSpPr txBox="1"/>
          <p:nvPr/>
        </p:nvSpPr>
        <p:spPr>
          <a:xfrm>
            <a:off x="8709904" y="6211669"/>
            <a:ext cx="239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SERVIDOR WEB ESTÁTICO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82B9DE-ADD4-4279-95CB-64F2016387A8}"/>
              </a:ext>
            </a:extLst>
          </p:cNvPr>
          <p:cNvSpPr txBox="1"/>
          <p:nvPr/>
        </p:nvSpPr>
        <p:spPr>
          <a:xfrm>
            <a:off x="1703747" y="6211669"/>
            <a:ext cx="239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SERVIDOR WEB DINÁMICO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33C4F-0747-4353-9DF5-2C719FD2F6FC}"/>
              </a:ext>
            </a:extLst>
          </p:cNvPr>
          <p:cNvSpPr txBox="1"/>
          <p:nvPr/>
        </p:nvSpPr>
        <p:spPr>
          <a:xfrm>
            <a:off x="-739651" y="6249437"/>
            <a:ext cx="23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ORACLE</a:t>
            </a:r>
            <a:endParaRPr kumimoji="0" lang="es-BO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Black" panose="020F0502020204030203"/>
              <a:ea typeface="+mn-ea"/>
              <a:cs typeface="+mn-cs"/>
            </a:endParaRPr>
          </a:p>
        </p:txBody>
      </p:sp>
      <p:pic>
        <p:nvPicPr>
          <p:cNvPr id="34" name="Picture 58" descr="Html, html file icon - Download on Iconfinder">
            <a:extLst>
              <a:ext uri="{FF2B5EF4-FFF2-40B4-BE49-F238E27FC236}">
                <a16:creationId xmlns:a16="http://schemas.microsoft.com/office/drawing/2014/main" id="{A4C88ADC-DF6F-4E07-A69E-40EF091D6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9" y="1557238"/>
            <a:ext cx="349332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6" descr="css - Iconos gratis de interfaz">
            <a:extLst>
              <a:ext uri="{FF2B5EF4-FFF2-40B4-BE49-F238E27FC236}">
                <a16:creationId xmlns:a16="http://schemas.microsoft.com/office/drawing/2014/main" id="{F25D86C8-2375-4AED-8E72-C9B1D65B0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52" y="1563464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0" descr="javascript - Iconos gratis de interfaz">
            <a:extLst>
              <a:ext uri="{FF2B5EF4-FFF2-40B4-BE49-F238E27FC236}">
                <a16:creationId xmlns:a16="http://schemas.microsoft.com/office/drawing/2014/main" id="{D317CC49-AFB3-4771-BBE3-60EB8AEE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697" y="1578793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6" descr="css - Iconos gratis de interfaz">
            <a:extLst>
              <a:ext uri="{FF2B5EF4-FFF2-40B4-BE49-F238E27FC236}">
                <a16:creationId xmlns:a16="http://schemas.microsoft.com/office/drawing/2014/main" id="{0B5C2F30-C953-4765-8748-F8627162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310" y="1554407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8" descr="Html, html file icon - Download on Iconfinder">
            <a:extLst>
              <a:ext uri="{FF2B5EF4-FFF2-40B4-BE49-F238E27FC236}">
                <a16:creationId xmlns:a16="http://schemas.microsoft.com/office/drawing/2014/main" id="{97B1FEDC-1588-4995-B037-10D5A472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13" y="937663"/>
            <a:ext cx="349332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0" descr="javascript - Iconos gratis de interfaz">
            <a:extLst>
              <a:ext uri="{FF2B5EF4-FFF2-40B4-BE49-F238E27FC236}">
                <a16:creationId xmlns:a16="http://schemas.microsoft.com/office/drawing/2014/main" id="{EDBFEB23-09FB-4ED7-8F35-0E2212BC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571" y="2313232"/>
            <a:ext cx="455109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2" descr="Servidor - Iconos gratis de tecnología">
            <a:extLst>
              <a:ext uri="{FF2B5EF4-FFF2-40B4-BE49-F238E27FC236}">
                <a16:creationId xmlns:a16="http://schemas.microsoft.com/office/drawing/2014/main" id="{C0F0019B-FBA9-4B57-A744-01296599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4456608"/>
            <a:ext cx="117888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elenium: Puppetry of the browser">
            <a:extLst>
              <a:ext uri="{FF2B5EF4-FFF2-40B4-BE49-F238E27FC236}">
                <a16:creationId xmlns:a16="http://schemas.microsoft.com/office/drawing/2014/main" id="{47A40F04-4B39-4285-9D0C-5402FF85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9" y="4113248"/>
            <a:ext cx="2636722" cy="168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ot food logo - Transparent PNG &amp; SVG vector file">
            <a:extLst>
              <a:ext uri="{FF2B5EF4-FFF2-40B4-BE49-F238E27FC236}">
                <a16:creationId xmlns:a16="http://schemas.microsoft.com/office/drawing/2014/main" id="{9CEE2E56-C98C-48D1-9F18-37001EE7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6" y="4362449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41239-682E-4167-9C13-F3668ECE2EAD}"/>
              </a:ext>
            </a:extLst>
          </p:cNvPr>
          <p:cNvSpPr txBox="1"/>
          <p:nvPr/>
        </p:nvSpPr>
        <p:spPr>
          <a:xfrm>
            <a:off x="4752975" y="4743450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https://hot-food.com</a:t>
            </a:r>
            <a:endParaRPr kumimoji="0" lang="es-BO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lecha a la derecha con bandas 96">
            <a:extLst>
              <a:ext uri="{FF2B5EF4-FFF2-40B4-BE49-F238E27FC236}">
                <a16:creationId xmlns:a16="http://schemas.microsoft.com/office/drawing/2014/main" id="{7EDA3A5F-D49B-4CD7-A6A4-9CC9F301FA77}"/>
              </a:ext>
            </a:extLst>
          </p:cNvPr>
          <p:cNvSpPr/>
          <p:nvPr/>
        </p:nvSpPr>
        <p:spPr>
          <a:xfrm flipH="1">
            <a:off x="3162299" y="4604507"/>
            <a:ext cx="1333500" cy="455753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FCAC4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SOLICITUD</a:t>
            </a:r>
          </a:p>
        </p:txBody>
      </p:sp>
      <p:sp>
        <p:nvSpPr>
          <p:cNvPr id="41" name="Flecha a la derecha con bandas 96">
            <a:extLst>
              <a:ext uri="{FF2B5EF4-FFF2-40B4-BE49-F238E27FC236}">
                <a16:creationId xmlns:a16="http://schemas.microsoft.com/office/drawing/2014/main" id="{9F787ADB-F9D3-4905-B60C-F335D8E0CE8A}"/>
              </a:ext>
            </a:extLst>
          </p:cNvPr>
          <p:cNvSpPr/>
          <p:nvPr/>
        </p:nvSpPr>
        <p:spPr>
          <a:xfrm flipH="1">
            <a:off x="933449" y="4594982"/>
            <a:ext cx="1333500" cy="455753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FCAC4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SOLICITUD</a:t>
            </a:r>
          </a:p>
        </p:txBody>
      </p:sp>
      <p:sp>
        <p:nvSpPr>
          <p:cNvPr id="42" name="Flecha a la derecha con bandas 97">
            <a:extLst>
              <a:ext uri="{FF2B5EF4-FFF2-40B4-BE49-F238E27FC236}">
                <a16:creationId xmlns:a16="http://schemas.microsoft.com/office/drawing/2014/main" id="{49DC06EC-16BB-4211-AAD9-73CE4930A6B4}"/>
              </a:ext>
            </a:extLst>
          </p:cNvPr>
          <p:cNvSpPr/>
          <p:nvPr/>
        </p:nvSpPr>
        <p:spPr>
          <a:xfrm>
            <a:off x="3148386" y="5355046"/>
            <a:ext cx="1337889" cy="442106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A33B80">
              <a:alpha val="38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</a:t>
            </a:r>
          </a:p>
        </p:txBody>
      </p:sp>
      <p:pic>
        <p:nvPicPr>
          <p:cNvPr id="10242" name="Picture 2" descr="Sunset Court Deli | Restaurant | Westhampton Beach, NY">
            <a:extLst>
              <a:ext uri="{FF2B5EF4-FFF2-40B4-BE49-F238E27FC236}">
                <a16:creationId xmlns:a16="http://schemas.microsoft.com/office/drawing/2014/main" id="{524C0797-629F-4A6F-8B8A-3BEE48DD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26" y="4470349"/>
            <a:ext cx="1870272" cy="106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lecha a la derecha con bandas 97">
            <a:extLst>
              <a:ext uri="{FF2B5EF4-FFF2-40B4-BE49-F238E27FC236}">
                <a16:creationId xmlns:a16="http://schemas.microsoft.com/office/drawing/2014/main" id="{8048830D-8FC6-4FB2-9F88-1C0CCDF435F0}"/>
              </a:ext>
            </a:extLst>
          </p:cNvPr>
          <p:cNvSpPr/>
          <p:nvPr/>
        </p:nvSpPr>
        <p:spPr>
          <a:xfrm>
            <a:off x="948111" y="5355046"/>
            <a:ext cx="1337889" cy="442106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A33B80">
              <a:alpha val="38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</a:t>
            </a:r>
          </a:p>
        </p:txBody>
      </p:sp>
      <p:pic>
        <p:nvPicPr>
          <p:cNvPr id="44" name="Picture 74" descr="Json Icon Png #2425 - Free Icons Library">
            <a:extLst>
              <a:ext uri="{FF2B5EF4-FFF2-40B4-BE49-F238E27FC236}">
                <a16:creationId xmlns:a16="http://schemas.microsoft.com/office/drawing/2014/main" id="{23C5D20D-1482-45E3-99D6-BFDB077DA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75" y="5677493"/>
            <a:ext cx="365104" cy="4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ood PNG Free Download | PNG Arts">
            <a:extLst>
              <a:ext uri="{FF2B5EF4-FFF2-40B4-BE49-F238E27FC236}">
                <a16:creationId xmlns:a16="http://schemas.microsoft.com/office/drawing/2014/main" id="{F64B3379-25DE-4CCB-9D9E-416C91F4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22" y="4528162"/>
            <a:ext cx="2288735" cy="9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8" descr="Html, html file icon - Download on Iconfinder">
            <a:extLst>
              <a:ext uri="{FF2B5EF4-FFF2-40B4-BE49-F238E27FC236}">
                <a16:creationId xmlns:a16="http://schemas.microsoft.com/office/drawing/2014/main" id="{BD9A5CE5-8115-4B99-9141-93374B85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92" y="5455772"/>
            <a:ext cx="349332" cy="45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45833E-6 4.81481E-6 L 0.09753 -0.0902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9675 -0.001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8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8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08 L 0.09675 0.1067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8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00039 0.2995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29954 L -0.04779 0.3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05872 0.00209 " pathEditMode="relative" rAng="0" ptsTypes="AA">
                                      <p:cBhvr>
                                        <p:cTn id="64" dur="1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4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72 0.00209 L 0.05156 0.4942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4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56 0.49422 L -0.04922 0.4944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4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5703 0.00162 " pathEditMode="relative" rAng="0" ptsTypes="AA">
                                      <p:cBhvr>
                                        <p:cTn id="73" dur="2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03 0.00162 L 0.05612 0.6872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12 0.68727 L -0.04753 0.6856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12669 -0.0016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7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00013 0.3189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31898 L 0.15743 0.31968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43 0.31968 L 0.15586 0.5127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0"/>
                            </p:stCondLst>
                            <p:childTnLst>
                              <p:par>
                                <p:cTn id="2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0"/>
                            </p:stCondLst>
                            <p:childTnLst>
                              <p:par>
                                <p:cTn id="2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000"/>
                            </p:stCondLst>
                            <p:childTnLst>
                              <p:par>
                                <p:cTn id="2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0"/>
                            </p:stCondLst>
                            <p:childTnLst>
                              <p:par>
                                <p:cTn id="2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000"/>
                            </p:stCondLst>
                            <p:childTnLst>
                              <p:par>
                                <p:cTn id="27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00"/>
                            </p:stCondLst>
                            <p:childTnLst>
                              <p:par>
                                <p:cTn id="284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3000"/>
                            </p:stCondLst>
                            <p:childTnLst>
                              <p:par>
                                <p:cTn id="30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500"/>
                            </p:stCondLst>
                            <p:childTnLst>
                              <p:par>
                                <p:cTn id="30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000"/>
                            </p:stCondLst>
                            <p:childTnLst>
                              <p:par>
                                <p:cTn id="3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4500"/>
                            </p:stCondLst>
                            <p:childTnLst>
                              <p:par>
                                <p:cTn id="3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" grpId="0"/>
      <p:bldP spid="26" grpId="0"/>
      <p:bldP spid="27" grpId="0"/>
      <p:bldP spid="28" grpId="0"/>
      <p:bldP spid="29" grpId="0"/>
      <p:bldP spid="3" grpId="0"/>
      <p:bldP spid="3" grpId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359804" y="2574036"/>
            <a:ext cx="947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¿QUE NECESITAMOS APRENDER?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255581" y="3380875"/>
            <a:ext cx="16808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TECNOLOGÍA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5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771" y="1161185"/>
            <a:ext cx="3706551" cy="208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6" y="891040"/>
            <a:ext cx="6469984" cy="3604760"/>
          </a:xfrm>
          <a:prstGeom prst="rect">
            <a:avLst/>
          </a:prstGeom>
        </p:spPr>
      </p:pic>
      <p:sp>
        <p:nvSpPr>
          <p:cNvPr id="62" name="Rectángulo 61"/>
          <p:cNvSpPr/>
          <p:nvPr/>
        </p:nvSpPr>
        <p:spPr>
          <a:xfrm>
            <a:off x="9669570" y="1692238"/>
            <a:ext cx="1078992" cy="1773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" name="Picture 102" descr="Mobile Phone Smartphone - Free vector graphic on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762" y="1091306"/>
            <a:ext cx="2922767" cy="292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Antonio Martínez - Cemokala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68" y="1736650"/>
            <a:ext cx="675776" cy="6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CuadroTexto 92"/>
          <p:cNvSpPr txBox="1"/>
          <p:nvPr/>
        </p:nvSpPr>
        <p:spPr>
          <a:xfrm>
            <a:off x="9747160" y="2756177"/>
            <a:ext cx="928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738" y="898272"/>
            <a:ext cx="6500389" cy="36005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7852" y="2087299"/>
            <a:ext cx="4356783" cy="808302"/>
          </a:xfrm>
          <a:prstGeom prst="rect">
            <a:avLst/>
          </a:prstGeom>
        </p:spPr>
      </p:pic>
      <p:pic>
        <p:nvPicPr>
          <p:cNvPr id="2054" name="Picture 6" descr="Icono Usuario Encerclado PNG transparente - Stick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79" y="2295144"/>
            <a:ext cx="798576" cy="79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9684" y="3152775"/>
            <a:ext cx="1846263" cy="10121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5885" y="3186113"/>
            <a:ext cx="271462" cy="24640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5238" y="3571874"/>
            <a:ext cx="262584" cy="21820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0648" y="3876675"/>
            <a:ext cx="222250" cy="266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8785" y="3252787"/>
            <a:ext cx="871538" cy="119063"/>
          </a:xfrm>
          <a:prstGeom prst="rect">
            <a:avLst/>
          </a:prstGeom>
        </p:spPr>
      </p:pic>
      <p:pic>
        <p:nvPicPr>
          <p:cNvPr id="71" name="Imagen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4497" y="3929062"/>
            <a:ext cx="871538" cy="119063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2122" y="3633788"/>
            <a:ext cx="614364" cy="66162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9496" y="3134148"/>
            <a:ext cx="1737931" cy="780627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4746" y="3976687"/>
            <a:ext cx="151141" cy="13811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6209" y="3981450"/>
            <a:ext cx="173175" cy="176213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13384" y="3967162"/>
            <a:ext cx="173200" cy="157163"/>
          </a:xfrm>
          <a:prstGeom prst="rect">
            <a:avLst/>
          </a:prstGeom>
        </p:spPr>
      </p:pic>
      <p:sp>
        <p:nvSpPr>
          <p:cNvPr id="61" name="Rectángulo 60"/>
          <p:cNvSpPr/>
          <p:nvPr/>
        </p:nvSpPr>
        <p:spPr>
          <a:xfrm>
            <a:off x="1591739" y="852186"/>
            <a:ext cx="6492240" cy="3621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594309" y="873806"/>
            <a:ext cx="6489669" cy="1448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User, male icon - Free download on Iconfinde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57" y="1463599"/>
            <a:ext cx="1248489" cy="12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1745463" y="2788920"/>
            <a:ext cx="2836363" cy="15092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92269" y="878506"/>
            <a:ext cx="6491709" cy="1480646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1932637" y="2967218"/>
            <a:ext cx="308325" cy="3246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310590" y="3022082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918921" y="3403343"/>
            <a:ext cx="312898" cy="2999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328878" y="3430044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1918921" y="3831948"/>
            <a:ext cx="312897" cy="3102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38022" y="3839128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5678629" y="2833462"/>
            <a:ext cx="411957" cy="412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197413" y="2908824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543480" y="3425724"/>
            <a:ext cx="239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elit, sed do</a:t>
            </a:r>
          </a:p>
        </p:txBody>
      </p:sp>
      <p:pic>
        <p:nvPicPr>
          <p:cNvPr id="2052" name="Picture 4" descr="Antonio Martínez - Cemokalab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54" y="1447800"/>
            <a:ext cx="1278446" cy="12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1728899" y="2776509"/>
            <a:ext cx="2880360" cy="1530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24613" y="2938015"/>
            <a:ext cx="362845" cy="362845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2419547" y="3005265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34619" y="3495141"/>
            <a:ext cx="355380" cy="290227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2431887" y="3496782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28907" y="3874180"/>
            <a:ext cx="330228" cy="372219"/>
          </a:xfrm>
          <a:prstGeom prst="rect">
            <a:avLst/>
          </a:prstGeom>
        </p:spPr>
      </p:pic>
      <p:sp>
        <p:nvSpPr>
          <p:cNvPr id="43" name="CuadroTexto 42"/>
          <p:cNvSpPr txBox="1"/>
          <p:nvPr/>
        </p:nvSpPr>
        <p:spPr>
          <a:xfrm>
            <a:off x="2412261" y="3971671"/>
            <a:ext cx="1547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</a:t>
            </a:r>
          </a:p>
        </p:txBody>
      </p:sp>
      <p:pic>
        <p:nvPicPr>
          <p:cNvPr id="36" name="Picture 4" descr="Antonio Martínez - Cemokalab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05" y="2730973"/>
            <a:ext cx="626302" cy="6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n 8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26828" y="2432645"/>
            <a:ext cx="362845" cy="362845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36834" y="2998915"/>
            <a:ext cx="355380" cy="290227"/>
          </a:xfrm>
          <a:prstGeom prst="rect">
            <a:avLst/>
          </a:prstGeom>
        </p:spPr>
      </p:pic>
      <p:sp>
        <p:nvSpPr>
          <p:cNvPr id="66" name="Rectángulo 65"/>
          <p:cNvSpPr/>
          <p:nvPr/>
        </p:nvSpPr>
        <p:spPr>
          <a:xfrm>
            <a:off x="5777078" y="4010297"/>
            <a:ext cx="313509" cy="326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6687123" y="4019006"/>
            <a:ext cx="313509" cy="326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7457832" y="4032069"/>
            <a:ext cx="313509" cy="326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864" y="20182"/>
            <a:ext cx="12042648" cy="679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61634" y="3838034"/>
            <a:ext cx="578815" cy="606822"/>
          </a:xfrm>
          <a:prstGeom prst="rect">
            <a:avLst/>
          </a:prstGeom>
        </p:spPr>
      </p:pic>
      <p:pic>
        <p:nvPicPr>
          <p:cNvPr id="64" name="Imagen 6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75655" y="3867332"/>
            <a:ext cx="552636" cy="595811"/>
          </a:xfrm>
          <a:prstGeom prst="rect">
            <a:avLst/>
          </a:prstGeom>
        </p:spPr>
      </p:pic>
      <p:pic>
        <p:nvPicPr>
          <p:cNvPr id="65" name="Imagen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69467" y="3931492"/>
            <a:ext cx="510731" cy="479462"/>
          </a:xfrm>
          <a:prstGeom prst="rect">
            <a:avLst/>
          </a:prstGeom>
        </p:spPr>
      </p:pic>
      <p:sp>
        <p:nvSpPr>
          <p:cNvPr id="134" name="Rectángulo 133"/>
          <p:cNvSpPr/>
          <p:nvPr/>
        </p:nvSpPr>
        <p:spPr>
          <a:xfrm>
            <a:off x="-9525" y="5916265"/>
            <a:ext cx="1019175" cy="936973"/>
          </a:xfrm>
          <a:prstGeom prst="rect">
            <a:avLst/>
          </a:prstGeom>
          <a:solidFill>
            <a:srgbClr val="009E9D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42" name="Picture 94" descr="File:Bootstrap logo.svg - Wikimedia Commons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" y="6111044"/>
            <a:ext cx="499306" cy="4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ángulo 68"/>
          <p:cNvSpPr/>
          <p:nvPr/>
        </p:nvSpPr>
        <p:spPr>
          <a:xfrm>
            <a:off x="0" y="0"/>
            <a:ext cx="1009650" cy="1009650"/>
          </a:xfrm>
          <a:prstGeom prst="rect">
            <a:avLst/>
          </a:prstGeom>
          <a:solidFill>
            <a:srgbClr val="00B6B5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46" name="Picture 98" descr="Balsamiq Mockups en openSUSE 12.3 | Vgus lines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1" y="154359"/>
            <a:ext cx="645742" cy="6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ectángulo 127"/>
          <p:cNvSpPr/>
          <p:nvPr/>
        </p:nvSpPr>
        <p:spPr>
          <a:xfrm>
            <a:off x="1" y="1000125"/>
            <a:ext cx="1009650" cy="1009650"/>
          </a:xfrm>
          <a:prstGeom prst="rect">
            <a:avLst/>
          </a:prstGeom>
          <a:solidFill>
            <a:srgbClr val="FCAC4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ángulo 128"/>
          <p:cNvSpPr/>
          <p:nvPr/>
        </p:nvSpPr>
        <p:spPr>
          <a:xfrm>
            <a:off x="1" y="3006443"/>
            <a:ext cx="1009650" cy="979769"/>
          </a:xfrm>
          <a:prstGeom prst="rect">
            <a:avLst/>
          </a:prstGeom>
          <a:solidFill>
            <a:srgbClr val="A33B8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 descr="HTML5 - Wikipedia, la enciclopedia libre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8" y="1181870"/>
            <a:ext cx="599306" cy="5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ángulo 130"/>
          <p:cNvSpPr/>
          <p:nvPr/>
        </p:nvSpPr>
        <p:spPr>
          <a:xfrm>
            <a:off x="1" y="2009448"/>
            <a:ext cx="1009650" cy="995689"/>
          </a:xfrm>
          <a:prstGeom prst="rect">
            <a:avLst/>
          </a:prstGeom>
          <a:solidFill>
            <a:srgbClr val="F4E065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8" name="Picture 20" descr="Tutorial de CSS - Informática - Picuino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7" y="2196866"/>
            <a:ext cx="613009" cy="61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ángulo 131"/>
          <p:cNvSpPr/>
          <p:nvPr/>
        </p:nvSpPr>
        <p:spPr>
          <a:xfrm>
            <a:off x="0" y="3986212"/>
            <a:ext cx="1009650" cy="962025"/>
          </a:xfrm>
          <a:prstGeom prst="rect">
            <a:avLst/>
          </a:prstGeom>
          <a:solidFill>
            <a:srgbClr val="EB860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ángulo 132"/>
          <p:cNvSpPr/>
          <p:nvPr/>
        </p:nvSpPr>
        <p:spPr>
          <a:xfrm>
            <a:off x="0" y="4948238"/>
            <a:ext cx="1009650" cy="966787"/>
          </a:xfrm>
          <a:prstGeom prst="rect">
            <a:avLst/>
          </a:prstGeom>
          <a:solidFill>
            <a:srgbClr val="3DBC8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38" name="Picture 90" descr="File:Typescript logo 2020.svg - Wikimedia Commons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9" y="4230258"/>
            <a:ext cx="494142" cy="49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Logo Angular PNG transparente - Stick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60" y="5195135"/>
            <a:ext cx="471470" cy="50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Picture 88" descr="Alejandra Amezaga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91" y="3209951"/>
            <a:ext cx="413539" cy="5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ángulo 69">
            <a:extLst>
              <a:ext uri="{FF2B5EF4-FFF2-40B4-BE49-F238E27FC236}">
                <a16:creationId xmlns:a16="http://schemas.microsoft.com/office/drawing/2014/main" id="{91418FDD-7225-F115-3E96-B2BEA84FCB69}"/>
              </a:ext>
            </a:extLst>
          </p:cNvPr>
          <p:cNvSpPr/>
          <p:nvPr/>
        </p:nvSpPr>
        <p:spPr>
          <a:xfrm>
            <a:off x="11178351" y="5925160"/>
            <a:ext cx="1019175" cy="93697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EE5D7B70-D80A-C2CA-3B55-38A8A19F267A}"/>
              </a:ext>
            </a:extLst>
          </p:cNvPr>
          <p:cNvSpPr/>
          <p:nvPr/>
        </p:nvSpPr>
        <p:spPr>
          <a:xfrm>
            <a:off x="11187876" y="8895"/>
            <a:ext cx="1009650" cy="1009650"/>
          </a:xfrm>
          <a:prstGeom prst="rect">
            <a:avLst/>
          </a:prstGeom>
          <a:solidFill>
            <a:srgbClr val="00B6B5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F0EC8459-686E-5E45-EA55-71302D8AC602}"/>
              </a:ext>
            </a:extLst>
          </p:cNvPr>
          <p:cNvSpPr/>
          <p:nvPr/>
        </p:nvSpPr>
        <p:spPr>
          <a:xfrm>
            <a:off x="11187877" y="1009020"/>
            <a:ext cx="1009650" cy="1009650"/>
          </a:xfrm>
          <a:prstGeom prst="rect">
            <a:avLst/>
          </a:prstGeom>
          <a:solidFill>
            <a:srgbClr val="FCAC4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00403F40-2E9D-311C-F36D-D83BB1380681}"/>
              </a:ext>
            </a:extLst>
          </p:cNvPr>
          <p:cNvSpPr/>
          <p:nvPr/>
        </p:nvSpPr>
        <p:spPr>
          <a:xfrm>
            <a:off x="11187877" y="3015338"/>
            <a:ext cx="1009650" cy="979769"/>
          </a:xfrm>
          <a:prstGeom prst="rect">
            <a:avLst/>
          </a:prstGeom>
          <a:solidFill>
            <a:srgbClr val="A33B8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1197B728-929D-56DC-904C-CE911FE3876F}"/>
              </a:ext>
            </a:extLst>
          </p:cNvPr>
          <p:cNvSpPr/>
          <p:nvPr/>
        </p:nvSpPr>
        <p:spPr>
          <a:xfrm>
            <a:off x="11187877" y="2018343"/>
            <a:ext cx="1009650" cy="995689"/>
          </a:xfrm>
          <a:prstGeom prst="rect">
            <a:avLst/>
          </a:prstGeom>
          <a:solidFill>
            <a:srgbClr val="F4E065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934873B-8942-D6AA-EF8E-987DF424DCDB}"/>
              </a:ext>
            </a:extLst>
          </p:cNvPr>
          <p:cNvSpPr/>
          <p:nvPr/>
        </p:nvSpPr>
        <p:spPr>
          <a:xfrm>
            <a:off x="11187876" y="3995107"/>
            <a:ext cx="1009650" cy="962025"/>
          </a:xfrm>
          <a:prstGeom prst="rect">
            <a:avLst/>
          </a:prstGeom>
          <a:solidFill>
            <a:srgbClr val="EB860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5E42197F-6D3E-B336-4E78-6039112E171A}"/>
              </a:ext>
            </a:extLst>
          </p:cNvPr>
          <p:cNvSpPr/>
          <p:nvPr/>
        </p:nvSpPr>
        <p:spPr>
          <a:xfrm>
            <a:off x="11187876" y="4957133"/>
            <a:ext cx="1009650" cy="966787"/>
          </a:xfrm>
          <a:prstGeom prst="rect">
            <a:avLst/>
          </a:prstGeom>
          <a:solidFill>
            <a:srgbClr val="3DBC8E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4" name="Picture 10" descr="Ciclo de laboratorios de SQL en MySQL y MariaDB - TodoPostgreSQL">
            <a:extLst>
              <a:ext uri="{FF2B5EF4-FFF2-40B4-BE49-F238E27FC236}">
                <a16:creationId xmlns:a16="http://schemas.microsoft.com/office/drawing/2014/main" id="{16B6ED38-DDA4-BD76-DE9B-7D56BD15F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860" y="5082107"/>
            <a:ext cx="684587" cy="6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ew JSON validation service available | Joinup">
            <a:extLst>
              <a:ext uri="{FF2B5EF4-FFF2-40B4-BE49-F238E27FC236}">
                <a16:creationId xmlns:a16="http://schemas.microsoft.com/office/drawing/2014/main" id="{78286A67-D5A0-1AE1-26DF-00F785B75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61" y="2132599"/>
            <a:ext cx="857027" cy="7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rror: Invalid Command 'Header', Perhaps Misspelled or Defined by a Module  Not Included in The Server Configuration | TECHIES WORLD">
            <a:extLst>
              <a:ext uri="{FF2B5EF4-FFF2-40B4-BE49-F238E27FC236}">
                <a16:creationId xmlns:a16="http://schemas.microsoft.com/office/drawing/2014/main" id="{585C3ECE-14CF-F251-D6B4-998F7579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889" y="4137553"/>
            <a:ext cx="838318" cy="68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12B2F73-5F0C-EC53-EC2E-7909A2A6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52" y="203620"/>
            <a:ext cx="749036" cy="5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>
            <a:extLst>
              <a:ext uri="{FF2B5EF4-FFF2-40B4-BE49-F238E27FC236}">
                <a16:creationId xmlns:a16="http://schemas.microsoft.com/office/drawing/2014/main" id="{8B2D4A5B-D125-188B-789F-832F41E4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52" y="3202215"/>
            <a:ext cx="661406" cy="6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typeorm – ZONEOFIT">
            <a:extLst>
              <a:ext uri="{FF2B5EF4-FFF2-40B4-BE49-F238E27FC236}">
                <a16:creationId xmlns:a16="http://schemas.microsoft.com/office/drawing/2014/main" id="{A9862642-FA30-B88F-6898-2441070A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095" y="6024962"/>
            <a:ext cx="760157" cy="7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Postman [ Download - Logo - icon ] png svg">
            <a:extLst>
              <a:ext uri="{FF2B5EF4-FFF2-40B4-BE49-F238E27FC236}">
                <a16:creationId xmlns:a16="http://schemas.microsoft.com/office/drawing/2014/main" id="{18F99109-876D-C3E3-B9D4-EB1B9ABF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522" y="1234799"/>
            <a:ext cx="586014" cy="58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9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40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5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65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0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500"/>
                            </p:stCondLst>
                            <p:childTnLst>
                              <p:par>
                                <p:cTn id="1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"/>
                            </p:stCondLst>
                            <p:childTnLst>
                              <p:par>
                                <p:cTn id="1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9000"/>
                            </p:stCondLst>
                            <p:childTnLst>
                              <p:par>
                                <p:cTn id="1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9500"/>
                            </p:stCondLst>
                            <p:childTnLst>
                              <p:par>
                                <p:cTn id="2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000"/>
                            </p:stCondLst>
                            <p:childTnLst>
                              <p:par>
                                <p:cTn id="2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500"/>
                            </p:stCondLst>
                            <p:childTnLst>
                              <p:par>
                                <p:cTn id="2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000"/>
                            </p:stCondLst>
                            <p:childTnLst>
                              <p:par>
                                <p:cTn id="2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5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0"/>
                            </p:stCondLst>
                            <p:childTnLst>
                              <p:par>
                                <p:cTn id="2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50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6000"/>
                            </p:stCondLst>
                            <p:childTnLst>
                              <p:par>
                                <p:cTn id="2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5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7000"/>
                            </p:stCondLst>
                            <p:childTnLst>
                              <p:par>
                                <p:cTn id="27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9000"/>
                            </p:stCondLst>
                            <p:childTnLst>
                              <p:par>
                                <p:cTn id="27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2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4500"/>
                            </p:stCondLst>
                            <p:childTnLst>
                              <p:par>
                                <p:cTn id="30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500"/>
                            </p:stCondLst>
                            <p:childTnLst>
                              <p:par>
                                <p:cTn id="3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000"/>
                            </p:stCondLst>
                            <p:childTnLst>
                              <p:par>
                                <p:cTn id="3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000"/>
                            </p:stCondLst>
                            <p:childTnLst>
                              <p:par>
                                <p:cTn id="3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8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000"/>
                            </p:stCondLst>
                            <p:childTnLst>
                              <p:par>
                                <p:cTn id="3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00"/>
                            </p:stCondLst>
                            <p:childTnLst>
                              <p:par>
                                <p:cTn id="3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8" dur="5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000"/>
                            </p:stCondLst>
                            <p:childTnLst>
                              <p:par>
                                <p:cTn id="3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500"/>
                            </p:stCondLst>
                            <p:childTnLst>
                              <p:par>
                                <p:cTn id="3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4000"/>
                            </p:stCondLst>
                            <p:childTnLst>
                              <p:par>
                                <p:cTn id="3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000"/>
                            </p:stCondLst>
                            <p:childTnLst>
                              <p:par>
                                <p:cTn id="3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2000"/>
                            </p:stCondLst>
                            <p:childTnLst>
                              <p:par>
                                <p:cTn id="3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4000"/>
                            </p:stCondLst>
                            <p:childTnLst>
                              <p:par>
                                <p:cTn id="3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6000"/>
                            </p:stCondLst>
                            <p:childTnLst>
                              <p:par>
                                <p:cTn id="3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6000"/>
                            </p:stCondLst>
                            <p:childTnLst>
                              <p:par>
                                <p:cTn id="3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8000"/>
                            </p:stCondLst>
                            <p:childTnLst>
                              <p:par>
                                <p:cTn id="4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8000"/>
                            </p:stCondLst>
                            <p:childTnLst>
                              <p:par>
                                <p:cTn id="4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93" grpId="0"/>
      <p:bldP spid="61" grpId="0" animBg="1"/>
      <p:bldP spid="7" grpId="0" animBg="1"/>
      <p:bldP spid="8" grpId="0" animBg="1"/>
      <p:bldP spid="24" grpId="0" animBg="1"/>
      <p:bldP spid="11" grpId="0"/>
      <p:bldP spid="10" grpId="0" animBg="1"/>
      <p:bldP spid="27" grpId="0"/>
      <p:bldP spid="25" grpId="0" animBg="1"/>
      <p:bldP spid="28" grpId="0"/>
      <p:bldP spid="29" grpId="0" animBg="1"/>
      <p:bldP spid="30" grpId="0"/>
      <p:bldP spid="31" grpId="0"/>
      <p:bldP spid="23" grpId="0" animBg="1"/>
      <p:bldP spid="45" grpId="0"/>
      <p:bldP spid="44" grpId="0"/>
      <p:bldP spid="43" grpId="0"/>
      <p:bldP spid="66" grpId="0" animBg="1"/>
      <p:bldP spid="95" grpId="0" animBg="1"/>
      <p:bldP spid="96" grpId="0" animBg="1"/>
      <p:bldP spid="134" grpId="0" animBg="1"/>
      <p:bldP spid="69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1;p13"/>
          <p:cNvSpPr txBox="1">
            <a:spLocks/>
          </p:cNvSpPr>
          <p:nvPr/>
        </p:nvSpPr>
        <p:spPr>
          <a:xfrm>
            <a:off x="3860800" y="333133"/>
            <a:ext cx="6082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j-cs"/>
              </a:rPr>
              <a:t>USABILIDAD</a:t>
            </a:r>
          </a:p>
        </p:txBody>
      </p:sp>
      <p:sp>
        <p:nvSpPr>
          <p:cNvPr id="5" name="Google Shape;352;p13"/>
          <p:cNvSpPr txBox="1">
            <a:spLocks/>
          </p:cNvSpPr>
          <p:nvPr/>
        </p:nvSpPr>
        <p:spPr>
          <a:xfrm>
            <a:off x="4381957" y="3200333"/>
            <a:ext cx="6082800" cy="13081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+mn-ea"/>
                <a:cs typeface="+mn-cs"/>
              </a:rPr>
              <a:t>Capacidad del software para ser entendido, aprendido y atractivo.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3" y="771522"/>
            <a:ext cx="6104153" cy="3724277"/>
          </a:xfrm>
          <a:prstGeom prst="rect">
            <a:avLst/>
          </a:prstGeom>
        </p:spPr>
      </p:pic>
      <p:sp>
        <p:nvSpPr>
          <p:cNvPr id="8" name="Google Shape;352;p13"/>
          <p:cNvSpPr txBox="1">
            <a:spLocks/>
          </p:cNvSpPr>
          <p:nvPr/>
        </p:nvSpPr>
        <p:spPr>
          <a:xfrm>
            <a:off x="254457" y="1719873"/>
            <a:ext cx="4838243" cy="13081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Proteger al usuario de cometer errores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939" y="756630"/>
            <a:ext cx="6114886" cy="3726470"/>
          </a:xfrm>
          <a:prstGeom prst="rect">
            <a:avLst/>
          </a:prstGeom>
        </p:spPr>
      </p:pic>
      <p:sp>
        <p:nvSpPr>
          <p:cNvPr id="10" name="Google Shape;352;p13"/>
          <p:cNvSpPr txBox="1">
            <a:spLocks/>
          </p:cNvSpPr>
          <p:nvPr/>
        </p:nvSpPr>
        <p:spPr>
          <a:xfrm>
            <a:off x="241300" y="2717733"/>
            <a:ext cx="4838243" cy="13081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El usuario debe entender el software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0" y="749300"/>
            <a:ext cx="6146800" cy="3733800"/>
          </a:xfrm>
          <a:prstGeom prst="rect">
            <a:avLst/>
          </a:prstGeom>
        </p:spPr>
      </p:pic>
      <p:sp>
        <p:nvSpPr>
          <p:cNvPr id="12" name="Google Shape;352;p13"/>
          <p:cNvSpPr txBox="1">
            <a:spLocks/>
          </p:cNvSpPr>
          <p:nvPr/>
        </p:nvSpPr>
        <p:spPr>
          <a:xfrm>
            <a:off x="254000" y="3644833"/>
            <a:ext cx="4838243" cy="13081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El software debe estar construido de tal manera, que pueda ser utilizado por personas con capacidades diferentes</a:t>
            </a:r>
          </a:p>
        </p:txBody>
      </p:sp>
      <p:sp>
        <p:nvSpPr>
          <p:cNvPr id="13" name="Google Shape;352;p13"/>
          <p:cNvSpPr txBox="1">
            <a:spLocks/>
          </p:cNvSpPr>
          <p:nvPr/>
        </p:nvSpPr>
        <p:spPr>
          <a:xfrm>
            <a:off x="254000" y="5384733"/>
            <a:ext cx="4838243" cy="13081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ISO 9241-210</a:t>
            </a:r>
            <a:b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ISO 25010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Ejemplos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736752"/>
            <a:ext cx="3149600" cy="182474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600" y="754312"/>
            <a:ext cx="3196598" cy="180598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122" y="2557670"/>
            <a:ext cx="3173204" cy="1934818"/>
          </a:xfrm>
          <a:prstGeom prst="rect">
            <a:avLst/>
          </a:prstGeom>
        </p:spPr>
      </p:pic>
      <p:graphicFrame>
        <p:nvGraphicFramePr>
          <p:cNvPr id="19" name="Objeto 18"/>
          <p:cNvGraphicFramePr>
            <a:graphicFrameLocks noChangeAspect="1"/>
          </p:cNvGraphicFramePr>
          <p:nvPr/>
        </p:nvGraphicFramePr>
        <p:xfrm>
          <a:off x="8485257" y="2558016"/>
          <a:ext cx="3163818" cy="1928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18297360" imgH="9553680" progId="Paint.Picture">
                  <p:embed/>
                </p:oleObj>
              </mc:Choice>
              <mc:Fallback>
                <p:oleObj name="Imagen de mapa de bits" r:id="rId9" imgW="18297360" imgH="9553680" progId="Paint.Picture">
                  <p:embed/>
                  <p:pic>
                    <p:nvPicPr>
                      <p:cNvPr id="19" name="Objeto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85257" y="2558016"/>
                        <a:ext cx="3163818" cy="1928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88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303 -0.0025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-13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8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655937" y="2574036"/>
            <a:ext cx="1088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¿POR QUE USAMOS ANGULAR?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387737" y="3380875"/>
            <a:ext cx="14165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EJEMPLOS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3"/>
          <p:cNvSpPr txBox="1">
            <a:spLocks/>
          </p:cNvSpPr>
          <p:nvPr/>
        </p:nvSpPr>
        <p:spPr>
          <a:xfrm>
            <a:off x="3653972" y="3057005"/>
            <a:ext cx="4838243" cy="6786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Velocidad y rendimiento</a:t>
            </a:r>
          </a:p>
        </p:txBody>
      </p:sp>
      <p:sp>
        <p:nvSpPr>
          <p:cNvPr id="5" name="Google Shape;352;p13"/>
          <p:cNvSpPr txBox="1">
            <a:spLocks/>
          </p:cNvSpPr>
          <p:nvPr/>
        </p:nvSpPr>
        <p:spPr>
          <a:xfrm>
            <a:off x="3646714" y="3848034"/>
            <a:ext cx="4838243" cy="6786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Herramientas increíbles</a:t>
            </a:r>
          </a:p>
        </p:txBody>
      </p:sp>
      <p:sp>
        <p:nvSpPr>
          <p:cNvPr id="6" name="Google Shape;352;p13"/>
          <p:cNvSpPr txBox="1">
            <a:spLocks/>
          </p:cNvSpPr>
          <p:nvPr/>
        </p:nvSpPr>
        <p:spPr>
          <a:xfrm>
            <a:off x="3624943" y="5553463"/>
            <a:ext cx="4838243" cy="6786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Soportado por google</a:t>
            </a:r>
          </a:p>
        </p:txBody>
      </p:sp>
      <p:sp>
        <p:nvSpPr>
          <p:cNvPr id="8" name="Google Shape;352;p13"/>
          <p:cNvSpPr txBox="1">
            <a:spLocks/>
          </p:cNvSpPr>
          <p:nvPr/>
        </p:nvSpPr>
        <p:spPr>
          <a:xfrm>
            <a:off x="3646715" y="4747921"/>
            <a:ext cx="4838243" cy="6786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/>
                <a:ea typeface="Roboto" panose="02000000000000000000" pitchFamily="2" charset="0"/>
                <a:cs typeface="+mn-cs"/>
              </a:rPr>
              <a:t>Usado por millones</a:t>
            </a: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/>
        </p:nvGraphicFramePr>
        <p:xfrm>
          <a:off x="5359400" y="770247"/>
          <a:ext cx="6223000" cy="370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18297360" imgH="9267840" progId="Paint.Picture">
                  <p:embed/>
                </p:oleObj>
              </mc:Choice>
              <mc:Fallback>
                <p:oleObj name="Imagen de mapa de bits" r:id="rId3" imgW="18297360" imgH="9267840" progId="Paint.Picture">
                  <p:embed/>
                  <p:pic>
                    <p:nvPicPr>
                      <p:cNvPr id="9" name="Objeto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9400" y="770247"/>
                        <a:ext cx="6223000" cy="370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12" y="777248"/>
            <a:ext cx="6208487" cy="36931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8515" y="764491"/>
            <a:ext cx="6210597" cy="371860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1" y="773433"/>
            <a:ext cx="6223948" cy="36969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700" y="755369"/>
            <a:ext cx="6227834" cy="3727731"/>
          </a:xfrm>
          <a:prstGeom prst="rect">
            <a:avLst/>
          </a:prstGeom>
        </p:spPr>
      </p:pic>
      <p:graphicFrame>
        <p:nvGraphicFramePr>
          <p:cNvPr id="14" name="Objeto 13"/>
          <p:cNvGraphicFramePr>
            <a:graphicFrameLocks noChangeAspect="1"/>
          </p:cNvGraphicFramePr>
          <p:nvPr/>
        </p:nvGraphicFramePr>
        <p:xfrm>
          <a:off x="5350329" y="723901"/>
          <a:ext cx="6208803" cy="3746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18068760" imgH="9534600" progId="Paint.Picture">
                  <p:embed/>
                </p:oleObj>
              </mc:Choice>
              <mc:Fallback>
                <p:oleObj name="Imagen de mapa de bits" r:id="rId9" imgW="18068760" imgH="9534600" progId="Paint.Picture">
                  <p:embed/>
                  <p:pic>
                    <p:nvPicPr>
                      <p:cNvPr id="14" name="Objeto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50329" y="723901"/>
                        <a:ext cx="6208803" cy="3746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/>
        </p:nvGraphicFramePr>
        <p:xfrm>
          <a:off x="5348514" y="710519"/>
          <a:ext cx="6259126" cy="3797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1" imgW="18068760" imgH="9572760" progId="Paint.Picture">
                  <p:embed/>
                </p:oleObj>
              </mc:Choice>
              <mc:Fallback>
                <p:oleObj name="Imagen de mapa de bits" r:id="rId11" imgW="18068760" imgH="9572760" progId="Paint.Picture">
                  <p:embed/>
                  <p:pic>
                    <p:nvPicPr>
                      <p:cNvPr id="15" name="Objeto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48514" y="710519"/>
                        <a:ext cx="6259126" cy="3797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4" name="Picture 8" descr="Logo Angular PNG transparente - Stick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99" y="391322"/>
            <a:ext cx="2308225" cy="24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-86943"/>
            <a:ext cx="11360680" cy="69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33216 -0.0006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Database, Cloud, Data, Server, storage, Servers, comput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217" y="165100"/>
            <a:ext cx="305378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Pc Equipo Escritorio Ordenador - Imagen gratis en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10211"/>
            <a:ext cx="3751409" cy="22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038600" y="2451100"/>
            <a:ext cx="4102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/>
                <a:ea typeface="+mn-ea"/>
                <a:cs typeface="+mn-cs"/>
              </a:rPr>
              <a:t>APLICACIONES MÓVILES HIBRIDAS</a:t>
            </a:r>
          </a:p>
        </p:txBody>
      </p:sp>
      <p:sp>
        <p:nvSpPr>
          <p:cNvPr id="7" name="Flecha a la derecha con bandas 6"/>
          <p:cNvSpPr/>
          <p:nvPr/>
        </p:nvSpPr>
        <p:spPr>
          <a:xfrm flipH="1">
            <a:off x="6994143" y="1449509"/>
            <a:ext cx="2393544" cy="627534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A33B80">
              <a:alpha val="38000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</a:t>
            </a:r>
          </a:p>
        </p:txBody>
      </p:sp>
      <p:sp>
        <p:nvSpPr>
          <p:cNvPr id="8" name="Flecha a la derecha con bandas 7"/>
          <p:cNvSpPr/>
          <p:nvPr/>
        </p:nvSpPr>
        <p:spPr>
          <a:xfrm>
            <a:off x="7051458" y="516952"/>
            <a:ext cx="2404332" cy="627534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FCAC4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SOLICITUD</a:t>
            </a:r>
          </a:p>
        </p:txBody>
      </p:sp>
      <p:pic>
        <p:nvPicPr>
          <p:cNvPr id="13314" name="Picture 2" descr="Android PNG transparente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984" y="5054600"/>
            <a:ext cx="907465" cy="15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4" descr="Json Icon Png #2425 - Free Icons Libra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50" y="2077043"/>
            <a:ext cx="614148" cy="8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 a la derecha con bandas 10"/>
          <p:cNvSpPr/>
          <p:nvPr/>
        </p:nvSpPr>
        <p:spPr>
          <a:xfrm rot="16200000">
            <a:off x="9469007" y="3606716"/>
            <a:ext cx="1518080" cy="627534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FCAC4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SOLICITUD</a:t>
            </a:r>
          </a:p>
        </p:txBody>
      </p:sp>
      <p:sp>
        <p:nvSpPr>
          <p:cNvPr id="12" name="Flecha a la derecha con bandas 11"/>
          <p:cNvSpPr/>
          <p:nvPr/>
        </p:nvSpPr>
        <p:spPr>
          <a:xfrm rot="5400000">
            <a:off x="10253123" y="3652521"/>
            <a:ext cx="1533483" cy="627534"/>
          </a:xfrm>
          <a:prstGeom prst="stripedRightArrow">
            <a:avLst>
              <a:gd name="adj1" fmla="val 65549"/>
              <a:gd name="adj2" fmla="val 50000"/>
            </a:avLst>
          </a:prstGeom>
          <a:solidFill>
            <a:srgbClr val="A33B80">
              <a:alpha val="38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RESPUESTA</a:t>
            </a:r>
          </a:p>
        </p:txBody>
      </p:sp>
      <p:pic>
        <p:nvPicPr>
          <p:cNvPr id="13" name="Picture 74" descr="Json Icon Png #2425 - Free Icons Libra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250" y="3461343"/>
            <a:ext cx="614148" cy="8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7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32344 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7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50000"/>
            </a:schemeClr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325023" y="2574036"/>
            <a:ext cx="954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¿QUE SOFTWARE NECESITAMOS?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5115866" y="3380875"/>
            <a:ext cx="19602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-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HERRAMIENTAS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Lato Black" panose="020F0502020204030203" pitchFamily="34" charset="0"/>
                <a:cs typeface="Lato Black" panose="020F0502020204030203" pitchFamily="34" charset="0"/>
              </a:rPr>
              <a:t> -</a:t>
            </a:r>
          </a:p>
        </p:txBody>
      </p:sp>
      <p:cxnSp>
        <p:nvCxnSpPr>
          <p:cNvPr id="6" name="Straight Connector 19"/>
          <p:cNvCxnSpPr/>
          <p:nvPr/>
        </p:nvCxnSpPr>
        <p:spPr>
          <a:xfrm>
            <a:off x="5638699" y="4020811"/>
            <a:ext cx="914602" cy="0"/>
          </a:xfrm>
          <a:prstGeom prst="line">
            <a:avLst/>
          </a:prstGeom>
          <a:ln w="57150">
            <a:solidFill>
              <a:srgbClr val="01C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01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Panorámica</PresentationFormat>
  <Paragraphs>87</Paragraphs>
  <Slides>19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Lato Black</vt:lpstr>
      <vt:lpstr>Roboto</vt:lpstr>
      <vt:lpstr>1_Tema de Office</vt:lpstr>
      <vt:lpstr>Office Theme</vt:lpstr>
      <vt:lpstr>Imagen de mapa de bits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FRANZ OSVALDO BELTRAN MERCADO</dc:creator>
  <cp:lastModifiedBy>FRANZ OSVALDO BELTRAN MERCADO</cp:lastModifiedBy>
  <cp:revision>2</cp:revision>
  <dcterms:created xsi:type="dcterms:W3CDTF">2022-08-02T20:45:26Z</dcterms:created>
  <dcterms:modified xsi:type="dcterms:W3CDTF">2022-08-02T21:10:35Z</dcterms:modified>
</cp:coreProperties>
</file>